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7f645b17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7f645b17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f6eb482a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f6eb482a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f6eb482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f6eb482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f6eb482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f6eb482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d8735030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d8735030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87350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d87350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f6eb482a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f6eb482a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7f645b17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7f645b17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f6eb482a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f6eb482a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6eb482a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6eb482a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f6eb482a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f6eb482a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f6eb482a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f6eb482a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f6eb482a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f6eb482a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f6eb482a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f6eb482a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f6eb482a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f6eb482a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f6eb482a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f6eb482a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f6eb482a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f6eb482a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f6eb482a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f6eb482a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f6eb482a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f6eb482a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0d887b5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0d887b5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f6eb482a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f6eb482a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f6eb482a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f6eb482a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c80faae7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c80faae7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c80faae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c80faae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c80faae7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c80faae7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c80faae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c80faae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f6eb482a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f6eb482a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80faae7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80faae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c80faae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c80faae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c80faae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c80faae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c80faae7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c80faae7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c80faae7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c80faae7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0d8875b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0d8875b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f6eb482a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f6eb482a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f6eb482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f6eb482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f6eb482a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f6eb482a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etintopc.com/softwares/electronics/proteus-8-6-professional-free-download/" TargetMode="External"/><Relationship Id="rId4" Type="http://schemas.openxmlformats.org/officeDocument/2006/relationships/hyperlink" Target="https://www.youtube.com/watch?v=lZkoC3BBFcE" TargetMode="External"/><Relationship Id="rId5" Type="http://schemas.openxmlformats.org/officeDocument/2006/relationships/hyperlink" Target="https://free-virtual-serial-ports-emulator.en.softonic.com/download" TargetMode="External"/><Relationship Id="rId6" Type="http://schemas.openxmlformats.org/officeDocument/2006/relationships/hyperlink" Target="https://drive.google.com/drive/folders/1ra_KY5g_fpdffKzzAiZ4FAVKh52gi_kw?usp=sharing" TargetMode="External"/><Relationship Id="rId7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gif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gif"/><Relationship Id="rId4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514200"/>
            <a:ext cx="3911700" cy="11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Forum VIIT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1082720" y="2748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434343"/>
                </a:solidFill>
              </a:rPr>
              <a:t>Simul - IoT</a:t>
            </a:r>
            <a:endParaRPr sz="4300">
              <a:solidFill>
                <a:srgbClr val="434343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2137800" y="2171550"/>
            <a:ext cx="10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presents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025" y="315825"/>
            <a:ext cx="5376774" cy="38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639600" y="13969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Simulation Softwares </a:t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6"/>
          <p:cNvSpPr txBox="1"/>
          <p:nvPr>
            <p:ph idx="2" type="body"/>
          </p:nvPr>
        </p:nvSpPr>
        <p:spPr>
          <a:xfrm>
            <a:off x="5134025" y="884550"/>
            <a:ext cx="38571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Simulink 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ANSYS Discovery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Proteus 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SimScale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Tinkercad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Anylogic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eTrax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SIMULIA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ETAP PS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729450" y="1322450"/>
            <a:ext cx="2987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Proteus?</a:t>
            </a:r>
            <a:endParaRPr/>
          </a:p>
        </p:txBody>
      </p:sp>
      <p:sp>
        <p:nvSpPr>
          <p:cNvPr id="214" name="Google Shape;214;p27"/>
          <p:cNvSpPr txBox="1"/>
          <p:nvPr>
            <p:ph idx="4294967295" type="subTitle"/>
          </p:nvPr>
        </p:nvSpPr>
        <p:spPr>
          <a:xfrm>
            <a:off x="4542975" y="863950"/>
            <a:ext cx="40800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a circuit designing software invented by Labcenter Electronics.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used to design different circuits on PCB (printed circuit board) and simulation of different circuits. 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use of proteus for any electronic circuit project makes that project cost-effective and less errored due to schematic construction on the proteus.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Proteus</a:t>
            </a:r>
            <a:endParaRPr sz="3000"/>
          </a:p>
        </p:txBody>
      </p:sp>
      <p:sp>
        <p:nvSpPr>
          <p:cNvPr id="221" name="Google Shape;221;p28"/>
          <p:cNvSpPr txBox="1"/>
          <p:nvPr>
            <p:ph idx="2" type="body"/>
          </p:nvPr>
        </p:nvSpPr>
        <p:spPr>
          <a:xfrm>
            <a:off x="5124000" y="5389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2 main parts of proteus first is used to design and draw different circuits and the second is for designing of PCB layout.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also provides features related to the three-dimensional view of design in PCB.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275" y="3365100"/>
            <a:ext cx="2152175" cy="1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3700" y="7020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608900" y="1748325"/>
            <a:ext cx="82014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Installation of Proteus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Any </a:t>
            </a:r>
            <a:r>
              <a:rPr lang="en">
                <a:solidFill>
                  <a:srgbClr val="000000"/>
                </a:solidFill>
              </a:rPr>
              <a:t>queries in the installation process</a:t>
            </a:r>
            <a:r>
              <a:rPr lang="en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0" y="220575"/>
            <a:ext cx="9093900" cy="4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Prerequisites :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Link to download proteus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https://getintopc.com/softwares/electronics/proteus-8-6-professional-free-download/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Fix error "no libraries found" in proteus 8.6 :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https://www.youtube.com/watch?v=lZkoC3BBFcE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VSPE : </a:t>
            </a:r>
            <a:r>
              <a:rPr b="0" lang="en" sz="17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 Free Virtual Serial Ports Emulator - free - latest version (softonic.com)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Proteus Library : </a:t>
            </a:r>
            <a:r>
              <a:rPr b="0" lang="en" sz="17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https://drive.google.com/drive/folders/1ra_KY5g_fpdffKzzAiZ4FAVKh52gi_kw?usp=sharing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5107125" y="1074925"/>
            <a:ext cx="361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Which of the following is not an advantage of using simulation?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063125" y="2179975"/>
            <a:ext cx="33009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Test more efficiently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Rapidly prototype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Increase time to market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Remove friction &amp; increase quality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775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5107125" y="1074925"/>
            <a:ext cx="361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Which of the following is not an advantage of using simulation?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5063125" y="2179975"/>
            <a:ext cx="33009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Test more efficiently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Rapidly prototype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b="1" lang="en" sz="1700">
                <a:latin typeface="Open Sans"/>
                <a:ea typeface="Open Sans"/>
                <a:cs typeface="Open Sans"/>
                <a:sym typeface="Open Sans"/>
              </a:rPr>
              <a:t>Increase time to market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Remove friction &amp; increase quality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775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628975" y="378125"/>
            <a:ext cx="3842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00" y="1177200"/>
            <a:ext cx="8698024" cy="37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 sz="3000"/>
          </a:p>
        </p:txBody>
      </p:sp>
      <p:sp>
        <p:nvSpPr>
          <p:cNvPr id="268" name="Google Shape;268;p34"/>
          <p:cNvSpPr txBox="1"/>
          <p:nvPr>
            <p:ph idx="2" type="body"/>
          </p:nvPr>
        </p:nvSpPr>
        <p:spPr>
          <a:xfrm>
            <a:off x="4852175" y="356550"/>
            <a:ext cx="3968100" cy="4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Editing Window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dotted portion is called an editing window. This is a drawing portion of proteus where you simulate the circuits and projects.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Overview Window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overview window, you see the complete view of your complete design.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Object Selector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section has 2 buttons P and L. P is used to select different components and shown in this box. The L button is for libraries.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25" y="287350"/>
            <a:ext cx="7464100" cy="45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825" y="40125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437025" y="13224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 -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Day 1</a:t>
            </a:r>
            <a:endParaRPr/>
          </a:p>
        </p:txBody>
      </p:sp>
      <p:sp>
        <p:nvSpPr>
          <p:cNvPr id="146" name="Google Shape;146;p18"/>
          <p:cNvSpPr txBox="1"/>
          <p:nvPr>
            <p:ph idx="1" type="subTitle"/>
          </p:nvPr>
        </p:nvSpPr>
        <p:spPr>
          <a:xfrm>
            <a:off x="560400" y="2910475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Introduction</a:t>
            </a:r>
            <a:r>
              <a:rPr lang="en" sz="2500"/>
              <a:t> to Proteus</a:t>
            </a:r>
            <a:endParaRPr sz="2500"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550" y="1552625"/>
            <a:ext cx="3484800" cy="20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 sz="3000"/>
          </a:p>
        </p:txBody>
      </p:sp>
      <p:sp>
        <p:nvSpPr>
          <p:cNvPr id="281" name="Google Shape;281;p36"/>
          <p:cNvSpPr txBox="1"/>
          <p:nvPr>
            <p:ph idx="2" type="body"/>
          </p:nvPr>
        </p:nvSpPr>
        <p:spPr>
          <a:xfrm>
            <a:off x="4862200" y="401700"/>
            <a:ext cx="4028400" cy="4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Zoom Option</a:t>
            </a:r>
            <a:endParaRPr b="1" sz="15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using this option you can easily zoom in and zoom out your layout and can observe complete simulation very clearly.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Tool Option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using this option you can select different devices like voltmeter, ammeter, oscilloscope, etc.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Run Buttons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 the left bottom there are 4 buttons Run, advance, pause and stop. These buttons are like the remote control and on and off your circuit.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3575" y="46125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5107125" y="1074925"/>
            <a:ext cx="361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5063125" y="2179975"/>
            <a:ext cx="3656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Object component has 2 buttons P and L; L stands for _______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 Time</a:t>
            </a:r>
            <a:endParaRPr sz="3000"/>
          </a:p>
        </p:txBody>
      </p:sp>
      <p:sp>
        <p:nvSpPr>
          <p:cNvPr id="298" name="Google Shape;298;p38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5107125" y="1074925"/>
            <a:ext cx="361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063125" y="2179975"/>
            <a:ext cx="3656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Object component has 2 buttons P and L; L stands for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000" u="sng">
                <a:latin typeface="Roboto"/>
                <a:ea typeface="Roboto"/>
                <a:cs typeface="Roboto"/>
                <a:sym typeface="Roboto"/>
              </a:rPr>
              <a:t>LIBRARIES</a:t>
            </a:r>
            <a:endParaRPr b="1" sz="20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775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250"/>
            <a:ext cx="8839198" cy="44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Modes</a:t>
            </a:r>
            <a:endParaRPr sz="3000"/>
          </a:p>
        </p:txBody>
      </p:sp>
      <p:sp>
        <p:nvSpPr>
          <p:cNvPr id="315" name="Google Shape;315;p40"/>
          <p:cNvSpPr txBox="1"/>
          <p:nvPr>
            <p:ph idx="2" type="body"/>
          </p:nvPr>
        </p:nvSpPr>
        <p:spPr>
          <a:xfrm>
            <a:off x="4862200" y="401700"/>
            <a:ext cx="4028400" cy="4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Component Mode: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 =&gt; Pick Device &amp; L =&gt; Library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Subcircuit Mode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Different Ports, like- Input, Output, Bidir, Power, Ground &amp; Bus.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Terminals Mode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Different Terminals, like- Input, Output, Bidir, Power, Ground &amp; Bus. 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Device Pins Mode: 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Invert, Posclk, Negclk, Short &amp; Bus. 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Graphs Mode: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Analogue, Digital, Frequency, Transfer, Noise, Distortion, Fourier, Audio, Interactive, Conformance, DC Sweep &amp; AC Sweep.</a:t>
            </a:r>
            <a:endParaRPr b="1" sz="2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875" y="0"/>
            <a:ext cx="779924" cy="55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Modes</a:t>
            </a:r>
            <a:endParaRPr sz="3000"/>
          </a:p>
        </p:txBody>
      </p:sp>
      <p:sp>
        <p:nvSpPr>
          <p:cNvPr id="322" name="Google Shape;322;p41"/>
          <p:cNvSpPr txBox="1"/>
          <p:nvPr>
            <p:ph idx="2" type="body"/>
          </p:nvPr>
        </p:nvSpPr>
        <p:spPr>
          <a:xfrm>
            <a:off x="4862200" y="401700"/>
            <a:ext cx="4028400" cy="4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22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Generators Mode: 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DC, Sine, Pulse, Exp, SFFM, PWLIN, File, Audio, Dstate, Dedge, Dpulse, Dclock, Dpattern &amp; Scriptable. 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22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Probes Mode: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Voltage, Current &amp; Tape probe.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22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Instruments Mode: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Oscilloscope, Logic Analyser, Counter Timer, Virtual Terminal, SPI Debugger, 12C Debugger, Signal Generator, Pattern Generator, DC-Voltmeter, DC-Ammeter, AC-Voltmeter &amp; AC- Ammeter.</a:t>
            </a:r>
            <a:endParaRPr b="1" sz="2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5107125" y="1074925"/>
            <a:ext cx="3612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Choose correct option :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Input, Output, Ground, Power,  Bus come under _________ mode.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5063125" y="2179975"/>
            <a:ext cx="36567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Probes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Terminals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Graphs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Instruments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43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43"/>
          <p:cNvSpPr txBox="1"/>
          <p:nvPr/>
        </p:nvSpPr>
        <p:spPr>
          <a:xfrm>
            <a:off x="5107125" y="1074925"/>
            <a:ext cx="3612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Choose correct option :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Input, Output, Ground, Power,  Bus come under _________ mode.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5063125" y="2179975"/>
            <a:ext cx="36567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Probes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Terminals mode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Graphs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Instruments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5107125" y="1074925"/>
            <a:ext cx="3612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Choose correct option :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 Voltmeter, Ammeter, Virtual Terminal, Pattern generator come under _________ mode.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5085075" y="2360800"/>
            <a:ext cx="36567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Probes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Graphs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Terminals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Instruments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5107125" y="1074925"/>
            <a:ext cx="3612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Choose correct option :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 Voltmeter, Ammeter, Virtual Terminal, Pattern generator come under _________ mode.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45"/>
          <p:cNvSpPr txBox="1"/>
          <p:nvPr/>
        </p:nvSpPr>
        <p:spPr>
          <a:xfrm>
            <a:off x="5085075" y="2380900"/>
            <a:ext cx="36567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Probes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Graphs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Terminals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Instruments mode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421925" y="4269825"/>
            <a:ext cx="82014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is Simulation???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39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to be discussed</a:t>
            </a:r>
            <a:endParaRPr sz="3000"/>
          </a:p>
        </p:txBody>
      </p:sp>
      <p:sp>
        <p:nvSpPr>
          <p:cNvPr id="369" name="Google Shape;369;p46"/>
          <p:cNvSpPr txBox="1"/>
          <p:nvPr>
            <p:ph idx="2" type="body"/>
          </p:nvPr>
        </p:nvSpPr>
        <p:spPr>
          <a:xfrm>
            <a:off x="4771800" y="1094850"/>
            <a:ext cx="42996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AutoNum type="arabicPeriod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to Select Proper component for the designed circuit?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AutoNum type="arabicPeriod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to make Schematic?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AutoNum type="arabicPeriod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Making the PCB layout.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AutoNum type="arabicPeriod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3D view to the designed pcb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Attaching HEX file</a:t>
            </a:r>
            <a:endParaRPr sz="3000"/>
          </a:p>
        </p:txBody>
      </p:sp>
      <p:sp>
        <p:nvSpPr>
          <p:cNvPr id="376" name="Google Shape;376;p47"/>
          <p:cNvSpPr txBox="1"/>
          <p:nvPr>
            <p:ph idx="2" type="body"/>
          </p:nvPr>
        </p:nvSpPr>
        <p:spPr>
          <a:xfrm>
            <a:off x="5083225" y="1094850"/>
            <a:ext cx="34356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Char char="●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next stage is to attach the HEX file to our design in order to successfully simulate the design. 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Char char="●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do this through the following steps.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13" y="152400"/>
            <a:ext cx="845692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3875" y="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49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5107125" y="1074925"/>
            <a:ext cx="3612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 :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 The file we attach to our design is called </a:t>
            </a:r>
            <a:r>
              <a:rPr b="1" lang="en" sz="2200" u="sng">
                <a:latin typeface="Lato"/>
                <a:ea typeface="Lato"/>
                <a:cs typeface="Lato"/>
                <a:sym typeface="Lato"/>
              </a:rPr>
              <a:t>___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 file.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1" name="Google Shape;3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50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50"/>
          <p:cNvSpPr txBox="1"/>
          <p:nvPr/>
        </p:nvSpPr>
        <p:spPr>
          <a:xfrm>
            <a:off x="5107125" y="1074925"/>
            <a:ext cx="3612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 :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 The file we attach to our design is called </a:t>
            </a:r>
            <a:r>
              <a:rPr b="1" lang="en" sz="2200" u="sng">
                <a:latin typeface="Lato"/>
                <a:ea typeface="Lato"/>
                <a:cs typeface="Lato"/>
                <a:sym typeface="Lato"/>
              </a:rPr>
              <a:t>HEX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 file.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/>
          <p:nvPr>
            <p:ph type="title"/>
          </p:nvPr>
        </p:nvSpPr>
        <p:spPr>
          <a:xfrm>
            <a:off x="568750" y="740850"/>
            <a:ext cx="6905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 to Arduino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7" name="Google Shape;4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325" y="1503902"/>
            <a:ext cx="4719850" cy="33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type="title"/>
          </p:nvPr>
        </p:nvSpPr>
        <p:spPr>
          <a:xfrm>
            <a:off x="709900" y="1447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4994825" y="221000"/>
            <a:ext cx="3942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Uno is a microcontroller board based on the ATmega328P.</a:t>
            </a:r>
            <a:endParaRPr sz="13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14 digital i</a:t>
            </a:r>
            <a:r>
              <a:rPr lang="en" sz="13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nput/output pins. </a:t>
            </a:r>
            <a:endParaRPr sz="13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6 analog pins.</a:t>
            </a:r>
            <a:endParaRPr sz="13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contains everything needed to support the microcontroller; simply connect it to a computer with a USB cable or power it with a AC-to-DC adapter or battery to get started.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650" y="2069450"/>
            <a:ext cx="4020175" cy="2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1950" y="0"/>
            <a:ext cx="701824" cy="4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709900" y="1447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Features of 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4984775" y="160725"/>
            <a:ext cx="39420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operating voltage is 5V.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recommended input voltage will range from 7v to 12V.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input voltage ranges from 6v to 20V.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Digital input/output pins are 14.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Analog i/p pins are 6.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DC Current for each input/output pin is 40 mA.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DC Current for 3.3V Pin is 50 mA.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Flash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Memory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is 32 KB.</a:t>
            </a:r>
            <a:endParaRPr sz="13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650" y="2177675"/>
            <a:ext cx="3431500" cy="28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/>
        </p:nvSpPr>
        <p:spPr>
          <a:xfrm>
            <a:off x="5147325" y="2898743"/>
            <a:ext cx="33009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14 and 8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16 and 6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16 and 8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14 and 6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4"/>
          <p:cNvSpPr txBox="1"/>
          <p:nvPr/>
        </p:nvSpPr>
        <p:spPr>
          <a:xfrm>
            <a:off x="5107125" y="1074925"/>
            <a:ext cx="36126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 :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Arduino UNO has __ digital pins and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___ analog pins.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/>
        </p:nvSpPr>
        <p:spPr>
          <a:xfrm>
            <a:off x="5147325" y="2898743"/>
            <a:ext cx="33009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14 and 8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16 and 6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16 and 8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14 and 6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55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5107125" y="1074925"/>
            <a:ext cx="36126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 :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Arduino UNO has __ digital pins and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___ analog pins.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709900" y="1447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How does a letter make difference?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 txBox="1"/>
          <p:nvPr>
            <p:ph idx="2" type="body"/>
          </p:nvPr>
        </p:nvSpPr>
        <p:spPr>
          <a:xfrm>
            <a:off x="4933138" y="428400"/>
            <a:ext cx="3857100" cy="4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Stimulation</a:t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  Simulation</a:t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225" y="1035275"/>
            <a:ext cx="3484926" cy="29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title"/>
          </p:nvPr>
        </p:nvSpPr>
        <p:spPr>
          <a:xfrm>
            <a:off x="829925" y="1758375"/>
            <a:ext cx="6905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Project using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Pressure and Temperature sensor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type="title"/>
          </p:nvPr>
        </p:nvSpPr>
        <p:spPr>
          <a:xfrm>
            <a:off x="709900" y="1447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Pressure Sensor : 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MPX411a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850" y="1917050"/>
            <a:ext cx="3747125" cy="29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813" y="0"/>
            <a:ext cx="2463203" cy="18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type="title"/>
          </p:nvPr>
        </p:nvSpPr>
        <p:spPr>
          <a:xfrm>
            <a:off x="709900" y="1447125"/>
            <a:ext cx="3509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Temperatur</a:t>
            </a: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 Sensor : 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LM35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900" y="92150"/>
            <a:ext cx="2547450" cy="20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875" y="2202150"/>
            <a:ext cx="4156451" cy="27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301375" y="1758375"/>
            <a:ext cx="84789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Let’s get started…..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Let’s create a project using these 2 sensors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0" name="Google Shape;4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709900" y="1447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Steps 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0"/>
          <p:cNvSpPr txBox="1"/>
          <p:nvPr/>
        </p:nvSpPr>
        <p:spPr>
          <a:xfrm>
            <a:off x="4854775" y="632250"/>
            <a:ext cx="4209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Pick Arduino UNO by typing uno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Pick LM35 temperature sensor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Pick MPX4115 pressure  sensor 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Connections of pressure sensor  :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Pin 1 -&gt; Arduino Analog Pin 0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Pin 2 -&gt; Ground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Pin 3 -&gt; Power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Connections of temperature sensor : 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Pin Vout -&gt; Arduino Analog pin 1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Bottommost pin -&gt; Ground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Topmost pin -&gt; DC generator with V=5v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Connections of virtual terminal : 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RXD -&gt; TX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TXD -&gt; RX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7" name="Google Shape;4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1950" y="0"/>
            <a:ext cx="701824" cy="4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AC2DA"/>
            </a:gs>
            <a:gs pos="100000">
              <a:srgbClr val="4984A8"/>
            </a:gs>
          </a:gsLst>
          <a:lin ang="5400012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1322450"/>
            <a:ext cx="2987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169" name="Google Shape;169;p21"/>
          <p:cNvSpPr txBox="1"/>
          <p:nvPr>
            <p:ph idx="4294967295" type="subTitle"/>
          </p:nvPr>
        </p:nvSpPr>
        <p:spPr>
          <a:xfrm>
            <a:off x="4572000" y="311425"/>
            <a:ext cx="4080000" cy="20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b="1"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stimulate </a:t>
            </a: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something is to encourage it to do something. ... Or you can stimulate someone's interest in a given subject. 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 action of arousing interest, enthusiasm, or excitement.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608750" y="2632025"/>
            <a:ext cx="4006500" cy="1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b="1"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simulate</a:t>
            </a: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is to pretend something or to try to duplicate something in a way that is not actually real.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 production of a computer model of something, especially for the purpose of study.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1664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217050" y="1748325"/>
            <a:ext cx="87099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So, we are here to stimulate you to simulate!!!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524" y="2422425"/>
            <a:ext cx="3797350" cy="241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AC2DA"/>
            </a:gs>
            <a:gs pos="100000">
              <a:srgbClr val="4984A8"/>
            </a:gs>
          </a:gsLst>
          <a:lin ang="5400012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729450" y="1322450"/>
            <a:ext cx="2987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Simulation?</a:t>
            </a:r>
            <a:endParaRPr/>
          </a:p>
        </p:txBody>
      </p:sp>
      <p:sp>
        <p:nvSpPr>
          <p:cNvPr id="184" name="Google Shape;184;p23"/>
          <p:cNvSpPr txBox="1"/>
          <p:nvPr>
            <p:ph idx="4294967295" type="subTitle"/>
          </p:nvPr>
        </p:nvSpPr>
        <p:spPr>
          <a:xfrm>
            <a:off x="4542975" y="863950"/>
            <a:ext cx="40800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simulation is the imitation of the operation of a real-world process or system over time. 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Simulation allows IoT companies to actually put something in the hands of stakeholders or potential customers before the hardware is finished, providing critical feedback early in the process.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25" y="2461250"/>
            <a:ext cx="3229975" cy="24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699850" y="8845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The Benefits of IoT Simulation, Summarized: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 txBox="1"/>
          <p:nvPr>
            <p:ph idx="2" type="body"/>
          </p:nvPr>
        </p:nvSpPr>
        <p:spPr>
          <a:xfrm>
            <a:off x="5124000" y="538925"/>
            <a:ext cx="38571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Test more efficiently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Rapidly prototype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Reduce time to market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Decrease deployment costs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Remove friction &amp; increase quality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Make better (and informed) decisions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450" y="3077875"/>
            <a:ext cx="24003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608900" y="1748325"/>
            <a:ext cx="82014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 you know any simulation softwares?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400" y="2883175"/>
            <a:ext cx="2933300" cy="19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